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2" r:id="rId2"/>
    <p:sldId id="295" r:id="rId3"/>
    <p:sldId id="257" r:id="rId4"/>
    <p:sldId id="275" r:id="rId5"/>
    <p:sldId id="273" r:id="rId6"/>
    <p:sldId id="274" r:id="rId7"/>
    <p:sldId id="278" r:id="rId8"/>
    <p:sldId id="279" r:id="rId9"/>
    <p:sldId id="280" r:id="rId10"/>
    <p:sldId id="276" r:id="rId11"/>
    <p:sldId id="282" r:id="rId12"/>
    <p:sldId id="283" r:id="rId13"/>
    <p:sldId id="281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4" r:id="rId24"/>
    <p:sldId id="29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343" autoAdjust="0"/>
  </p:normalViewPr>
  <p:slideViewPr>
    <p:cSldViewPr snapToGrid="0">
      <p:cViewPr>
        <p:scale>
          <a:sx n="50" d="100"/>
          <a:sy n="50" d="100"/>
        </p:scale>
        <p:origin x="1434" y="474"/>
      </p:cViewPr>
      <p:guideLst/>
    </p:cSldViewPr>
  </p:slideViewPr>
  <p:outlineViewPr>
    <p:cViewPr>
      <p:scale>
        <a:sx n="33" d="100"/>
        <a:sy n="33" d="100"/>
      </p:scale>
      <p:origin x="0" y="-39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24638-6F7D-4459-8B65-A1224FFA9952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164D4-1FA1-44FB-93A6-D370504D6B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54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914400" algn="l"/>
              </a:tabLst>
            </a:pPr>
            <a:r>
              <a:rPr lang="en-CA" sz="18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Clients </a:t>
            </a:r>
            <a:r>
              <a:rPr lang="en-CA" sz="18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have addresses</a:t>
            </a:r>
            <a:r>
              <a:rPr lang="en-CA" sz="18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like in email systems, and messages are not sent to clients.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914400" algn="l"/>
              </a:tabLst>
            </a:pPr>
            <a:r>
              <a:rPr lang="en-CA" sz="18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Messages are </a:t>
            </a:r>
            <a:r>
              <a:rPr lang="en-CA" sz="18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published to a broker on a topic</a:t>
            </a:r>
            <a:r>
              <a:rPr lang="en-CA" sz="18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914400" algn="l"/>
              </a:tabLst>
            </a:pPr>
            <a:r>
              <a:rPr lang="en-CA" sz="18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job of an MQTT broker is to</a:t>
            </a:r>
            <a:r>
              <a:rPr lang="en-CA" sz="18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filter messages</a:t>
            </a:r>
            <a:r>
              <a:rPr lang="en-CA" sz="18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based on topic, and then </a:t>
            </a:r>
            <a:r>
              <a:rPr lang="en-CA" sz="18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distribute them to subscribers</a:t>
            </a:r>
            <a:r>
              <a:rPr lang="en-CA" sz="18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164D4-1FA1-44FB-93A6-D370504D6BC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308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Based: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computer controls everything</a:t>
            </a:r>
          </a:p>
          <a:p>
            <a:pPr fontAlgn="t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Licensing: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license for the server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gives you unlimited access, such as unlimited Clients, unlimited Tags, and unlimited projects. </a:t>
            </a:r>
          </a:p>
          <a:p>
            <a:pPr fontAlgn="t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Platform: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Ignition works with any major operating system, even iOS and Android.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164D4-1FA1-44FB-93A6-D370504D6BC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502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Web-based Deployment: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Ignition is installed, deployed, and managed using standard web technologies. </a:t>
            </a:r>
          </a:p>
          <a:p>
            <a:pPr fontAlgn="t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Web-launched Designer and Client: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Ignition's Designer tool and runtime clients and sessions are launched using the web.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164D4-1FA1-44FB-93A6-D370504D6BC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513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 Modular Architecture: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scalable and centrally managed SCADA system using Ignition's web-based server architecture.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Built-in Security: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is built in to every aspect of Ignition. 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164D4-1FA1-44FB-93A6-D370504D6BC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023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effectLst/>
              </a:rPr>
              <a:t>Authentication: X.509 client certificate</a:t>
            </a:r>
            <a:endParaRPr lang="en-CA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Port: </a:t>
            </a:r>
            <a:r>
              <a:rPr lang="en-CA" sz="1200" dirty="0" smtClean="0">
                <a:effectLst/>
              </a:rPr>
              <a:t>8883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164D4-1FA1-44FB-93A6-D370504D6BC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89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effectLst/>
              </a:rPr>
              <a:t>Authentication: X.509 client certificate</a:t>
            </a:r>
            <a:endParaRPr lang="en-CA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Port: </a:t>
            </a:r>
            <a:r>
              <a:rPr lang="en-CA" sz="1200" dirty="0" smtClean="0">
                <a:effectLst/>
              </a:rPr>
              <a:t>8883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164D4-1FA1-44FB-93A6-D370504D6BC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146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164D4-1FA1-44FB-93A6-D370504D6BC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12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164D4-1FA1-44FB-93A6-D370504D6BC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864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722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54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977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478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3804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8424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36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182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240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47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453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768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457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69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93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83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0F920D-4B2D-439D-B402-20315F71A6AA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9525FA-106E-4380-BB33-CB84AB105E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923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6886" y="2269867"/>
            <a:ext cx="8574622" cy="1113218"/>
          </a:xfrm>
        </p:spPr>
        <p:txBody>
          <a:bodyPr/>
          <a:lstStyle/>
          <a:p>
            <a:r>
              <a:rPr lang="en-US" dirty="0" smtClean="0"/>
              <a:t>SEP 728 Project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8858" y="3565965"/>
            <a:ext cx="7562650" cy="7801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IIoT Solution for a Steel and Wood </a:t>
            </a:r>
            <a:r>
              <a:rPr lang="en-US" sz="2400" dirty="0"/>
              <a:t>M</a:t>
            </a:r>
            <a:r>
              <a:rPr lang="en-US" sz="2400" dirty="0" smtClean="0"/>
              <a:t>anufacturing </a:t>
            </a:r>
            <a:r>
              <a:rPr lang="en-US" sz="2400" dirty="0"/>
              <a:t>F</a:t>
            </a:r>
            <a:r>
              <a:rPr lang="en-US" sz="2400" dirty="0" smtClean="0"/>
              <a:t>actory</a:t>
            </a:r>
            <a:endParaRPr lang="en-CA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923067" y="5029787"/>
            <a:ext cx="1558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Daniel Hilal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Kunal</a:t>
            </a:r>
            <a:r>
              <a:rPr lang="en-US" dirty="0" smtClean="0"/>
              <a:t> Garg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774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58" y="173869"/>
            <a:ext cx="10018713" cy="857025"/>
          </a:xfrm>
        </p:spPr>
        <p:txBody>
          <a:bodyPr/>
          <a:lstStyle/>
          <a:p>
            <a:r>
              <a:rPr lang="en-US" dirty="0" smtClean="0"/>
              <a:t>Why AWS</a:t>
            </a:r>
            <a:endParaRPr lang="en-CA" dirty="0"/>
          </a:p>
        </p:txBody>
      </p:sp>
      <p:pic>
        <p:nvPicPr>
          <p:cNvPr id="4100" name="Picture 4" descr="https://d2908q01vomqb2.cloudfront.net/f6e1126cedebf23e1463aee73f9df08783640400/2020/07/09/cf-v1-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6"/>
          <a:stretch/>
        </p:blipFill>
        <p:spPr bwMode="auto">
          <a:xfrm>
            <a:off x="884903" y="958544"/>
            <a:ext cx="11189113" cy="5766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41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58" y="173869"/>
            <a:ext cx="10018713" cy="857025"/>
          </a:xfrm>
        </p:spPr>
        <p:txBody>
          <a:bodyPr/>
          <a:lstStyle/>
          <a:p>
            <a:r>
              <a:rPr lang="en-US" dirty="0" smtClean="0"/>
              <a:t>Why AWS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99057" y="1201924"/>
            <a:ext cx="10018713" cy="5165625"/>
          </a:xfrm>
        </p:spPr>
        <p:txBody>
          <a:bodyPr anchor="t">
            <a:normAutofit/>
          </a:bodyPr>
          <a:lstStyle/>
          <a:p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AWS broker:</a:t>
            </a:r>
          </a:p>
          <a:p>
            <a:pPr lvl="1"/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AWS 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IoT manages device communication through a message </a:t>
            </a:r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broker.</a:t>
            </a:r>
            <a:endParaRPr lang="en-CA" dirty="0">
              <a:solidFill>
                <a:srgbClr val="16191F"/>
              </a:solidFill>
              <a:latin typeface="Roboto" panose="02000000000000000000" pitchFamily="2" charset="0"/>
              <a:ea typeface="Times New Roman" panose="02020603050405020304" pitchFamily="18" charset="0"/>
            </a:endParaRPr>
          </a:p>
          <a:p>
            <a:pPr lvl="1"/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This broker can also forward 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messages to the AWS IoT </a:t>
            </a:r>
            <a:r>
              <a:rPr lang="en-CA" dirty="0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rules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 engine, which can act on the content of the message</a:t>
            </a:r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.</a:t>
            </a:r>
          </a:p>
          <a:p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AWS security:</a:t>
            </a:r>
          </a:p>
          <a:p>
            <a:pPr lvl="1"/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Device 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connections to AWS IoT use </a:t>
            </a:r>
            <a:r>
              <a:rPr lang="en-CA" dirty="0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X.509 </a:t>
            </a:r>
            <a:r>
              <a:rPr lang="en-CA" dirty="0" smtClean="0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client certificates</a:t>
            </a:r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 and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 </a:t>
            </a:r>
            <a:r>
              <a:rPr lang="en-CA" dirty="0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AWS signature V4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 for authentication. </a:t>
            </a:r>
            <a:endParaRPr lang="en-CA" dirty="0" smtClean="0">
              <a:solidFill>
                <a:srgbClr val="16191F"/>
              </a:solidFill>
              <a:latin typeface="Roboto" panose="02000000000000000000" pitchFamily="2" charset="0"/>
              <a:ea typeface="Times New Roman" panose="02020603050405020304" pitchFamily="18" charset="0"/>
            </a:endParaRPr>
          </a:p>
          <a:p>
            <a:pPr lvl="1"/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Device communications are 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secured by TLS version 1.2 </a:t>
            </a:r>
            <a:endParaRPr lang="en-CA" dirty="0" smtClean="0">
              <a:solidFill>
                <a:srgbClr val="16191F"/>
              </a:solidFill>
              <a:latin typeface="Roboto" panose="02000000000000000000" pitchFamily="2" charset="0"/>
              <a:ea typeface="Times New Roman" panose="02020603050405020304" pitchFamily="18" charset="0"/>
            </a:endParaRPr>
          </a:p>
          <a:p>
            <a:pPr lvl="1"/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AWS 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IoT requires devices to send the </a:t>
            </a:r>
            <a:r>
              <a:rPr lang="en-CA" dirty="0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Server Name Indication (SNI) extension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 when they connect.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AWS device 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endpoints that </a:t>
            </a:r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support </a:t>
            </a:r>
            <a:r>
              <a:rPr lang="en-CA" dirty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specific </a:t>
            </a:r>
            <a:r>
              <a:rPr lang="en-CA" dirty="0" smtClean="0">
                <a:solidFill>
                  <a:srgbClr val="16191F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device-centric IoT functions, services and security.</a:t>
            </a:r>
          </a:p>
          <a:p>
            <a:endParaRPr lang="en-US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9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58" y="173869"/>
            <a:ext cx="10018713" cy="857025"/>
          </a:xfrm>
        </p:spPr>
        <p:txBody>
          <a:bodyPr/>
          <a:lstStyle/>
          <a:p>
            <a:r>
              <a:rPr lang="en-US" dirty="0" smtClean="0"/>
              <a:t>Why AWS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b="6"/>
          <a:stretch/>
        </p:blipFill>
        <p:spPr>
          <a:xfrm>
            <a:off x="1415765" y="1211008"/>
            <a:ext cx="5816311" cy="5439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-255" b="3103"/>
          <a:stretch/>
        </p:blipFill>
        <p:spPr>
          <a:xfrm>
            <a:off x="6191253" y="1134345"/>
            <a:ext cx="5862203" cy="54604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2164534" y="749343"/>
            <a:ext cx="1638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AWS Rules: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19860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ocs.inductiveautomation.com/download/attachments/58612620/AWSSiteWise.png?version=2&amp;modificationDate=1604366740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13" y="1263544"/>
            <a:ext cx="10695865" cy="37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08" y="137886"/>
            <a:ext cx="10018713" cy="1263211"/>
          </a:xfrm>
        </p:spPr>
        <p:txBody>
          <a:bodyPr>
            <a:normAutofit/>
          </a:bodyPr>
          <a:lstStyle/>
          <a:p>
            <a:r>
              <a:rPr lang="en-US" dirty="0" smtClean="0"/>
              <a:t>Integration:</a:t>
            </a:r>
            <a:r>
              <a:rPr lang="en-US" dirty="0"/>
              <a:t/>
            </a:r>
            <a:br>
              <a:rPr lang="en-US" dirty="0"/>
            </a:br>
            <a:r>
              <a:rPr lang="en-US" sz="2600" dirty="0"/>
              <a:t>MQTT, Sparkplug B, Ignition and </a:t>
            </a:r>
            <a:r>
              <a:rPr lang="en-US" sz="2600" dirty="0" smtClean="0"/>
              <a:t>AWS</a:t>
            </a:r>
            <a:endParaRPr lang="en-CA" sz="2600" dirty="0"/>
          </a:p>
        </p:txBody>
      </p:sp>
      <p:pic>
        <p:nvPicPr>
          <p:cNvPr id="8" name="Picture 6" descr="https://encrypted-tbn0.gstatic.com/images?q=tbn:ANd9GcT-ORHVAcf73lAuqlVoi8aibt9yKAvrKPT4Gg&amp;usqp=CAU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t="29239" r="10029" b="5202"/>
          <a:stretch/>
        </p:blipFill>
        <p:spPr bwMode="auto">
          <a:xfrm>
            <a:off x="2493818" y="5037515"/>
            <a:ext cx="3391593" cy="1795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01169"/>
            <a:ext cx="10018713" cy="865632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CA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03" y="1066801"/>
            <a:ext cx="5136453" cy="2889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1779" y="2451126"/>
            <a:ext cx="4931449" cy="277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2" y="4177147"/>
            <a:ext cx="44196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3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201169"/>
            <a:ext cx="10018713" cy="865632"/>
          </a:xfrm>
        </p:spPr>
        <p:txBody>
          <a:bodyPr>
            <a:normAutofit/>
          </a:bodyPr>
          <a:lstStyle/>
          <a:p>
            <a:r>
              <a:rPr lang="en-US" dirty="0" smtClean="0"/>
              <a:t>Simulating </a:t>
            </a:r>
            <a:r>
              <a:rPr lang="en-US" dirty="0" smtClean="0"/>
              <a:t>PLC and HMI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81" y="1097973"/>
            <a:ext cx="4761218" cy="5108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30" y="4990558"/>
            <a:ext cx="4752705" cy="1532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5" t="11711" r="14665" b="3806"/>
          <a:stretch/>
        </p:blipFill>
        <p:spPr>
          <a:xfrm>
            <a:off x="6346630" y="1122808"/>
            <a:ext cx="5635274" cy="31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201169"/>
            <a:ext cx="10018713" cy="865632"/>
          </a:xfrm>
        </p:spPr>
        <p:txBody>
          <a:bodyPr>
            <a:normAutofit/>
          </a:bodyPr>
          <a:lstStyle/>
          <a:p>
            <a:r>
              <a:rPr lang="en-US" dirty="0" smtClean="0"/>
              <a:t>Simulating </a:t>
            </a:r>
            <a:r>
              <a:rPr lang="en-US" dirty="0" smtClean="0"/>
              <a:t>IoT Sensors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4" y="1136068"/>
            <a:ext cx="5939448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5" t="21567" r="23068" b="10372"/>
          <a:stretch/>
        </p:blipFill>
        <p:spPr>
          <a:xfrm>
            <a:off x="4775243" y="4107879"/>
            <a:ext cx="7247581" cy="25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201169"/>
            <a:ext cx="10018713" cy="865632"/>
          </a:xfrm>
        </p:spPr>
        <p:txBody>
          <a:bodyPr>
            <a:normAutofit/>
          </a:bodyPr>
          <a:lstStyle/>
          <a:p>
            <a:r>
              <a:rPr lang="en-US" dirty="0" smtClean="0"/>
              <a:t>Simulating </a:t>
            </a:r>
            <a:r>
              <a:rPr lang="en-US" dirty="0" smtClean="0"/>
              <a:t>OPC UA Server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79" y="1025236"/>
            <a:ext cx="4656181" cy="5597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85" y="3643745"/>
            <a:ext cx="5887019" cy="30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201169"/>
            <a:ext cx="10018713" cy="865632"/>
          </a:xfrm>
        </p:spPr>
        <p:txBody>
          <a:bodyPr>
            <a:normAutofit/>
          </a:bodyPr>
          <a:lstStyle/>
          <a:p>
            <a:r>
              <a:rPr lang="en-US" dirty="0" smtClean="0"/>
              <a:t>Publishing </a:t>
            </a:r>
            <a:r>
              <a:rPr lang="en-US" dirty="0" smtClean="0"/>
              <a:t>Data to Broker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02" y="1393524"/>
            <a:ext cx="8578729" cy="49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201169"/>
            <a:ext cx="10018713" cy="865632"/>
          </a:xfrm>
        </p:spPr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 smtClean="0"/>
              <a:t>SCADA Project</a:t>
            </a:r>
            <a:endParaRPr lang="en-CA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91" y="1302326"/>
            <a:ext cx="6249600" cy="3384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6" y="2994985"/>
            <a:ext cx="5976000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00891"/>
            <a:ext cx="10018713" cy="852055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799" y="895350"/>
            <a:ext cx="9293223" cy="569941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Project Requirements</a:t>
            </a:r>
          </a:p>
          <a:p>
            <a:pPr lvl="1"/>
            <a:r>
              <a:rPr lang="en-US" dirty="0" smtClean="0"/>
              <a:t>Factory Machines</a:t>
            </a:r>
          </a:p>
          <a:p>
            <a:r>
              <a:rPr lang="en-US" dirty="0" smtClean="0"/>
              <a:t>Solution Architecture</a:t>
            </a:r>
          </a:p>
          <a:p>
            <a:pPr lvl="1"/>
            <a:r>
              <a:rPr lang="en-US" dirty="0" smtClean="0"/>
              <a:t>Why MQTT with Sparkplug B</a:t>
            </a:r>
          </a:p>
          <a:p>
            <a:pPr lvl="1"/>
            <a:r>
              <a:rPr lang="en-US" dirty="0" smtClean="0"/>
              <a:t>Why Ignition</a:t>
            </a:r>
          </a:p>
          <a:p>
            <a:pPr lvl="1"/>
            <a:r>
              <a:rPr lang="en-US" dirty="0" smtClean="0"/>
              <a:t>Why AWS</a:t>
            </a:r>
          </a:p>
          <a:p>
            <a:pPr lvl="1"/>
            <a:r>
              <a:rPr lang="en-US" dirty="0" smtClean="0"/>
              <a:t>Integration: </a:t>
            </a:r>
            <a:r>
              <a:rPr lang="en-US" dirty="0"/>
              <a:t>MQTT, Sparkplug B, Ignition and AWS</a:t>
            </a:r>
            <a:endParaRPr lang="en-US" dirty="0" smtClean="0"/>
          </a:p>
          <a:p>
            <a:r>
              <a:rPr lang="en-US" dirty="0" smtClean="0"/>
              <a:t>Implementation</a:t>
            </a:r>
          </a:p>
          <a:p>
            <a:pPr lvl="1"/>
            <a:r>
              <a:rPr lang="en-US" dirty="0"/>
              <a:t>Simulating PLC and </a:t>
            </a:r>
            <a:r>
              <a:rPr lang="en-US" dirty="0" smtClean="0"/>
              <a:t>HMI</a:t>
            </a:r>
          </a:p>
          <a:p>
            <a:pPr lvl="1"/>
            <a:r>
              <a:rPr lang="en-US" dirty="0"/>
              <a:t>Simulating IoT </a:t>
            </a:r>
            <a:r>
              <a:rPr lang="en-US" dirty="0" smtClean="0"/>
              <a:t>Sensors</a:t>
            </a:r>
          </a:p>
          <a:p>
            <a:pPr lvl="1"/>
            <a:r>
              <a:rPr lang="en-US" dirty="0"/>
              <a:t>Simulating OPC UA </a:t>
            </a:r>
            <a:r>
              <a:rPr lang="en-US" dirty="0" smtClean="0"/>
              <a:t>Server</a:t>
            </a:r>
          </a:p>
          <a:p>
            <a:pPr lvl="1"/>
            <a:r>
              <a:rPr lang="en-US" dirty="0"/>
              <a:t>Publishing Data to </a:t>
            </a:r>
            <a:r>
              <a:rPr lang="en-US" dirty="0" smtClean="0"/>
              <a:t>Broker</a:t>
            </a:r>
          </a:p>
          <a:p>
            <a:pPr lvl="1"/>
            <a:r>
              <a:rPr lang="en-US" dirty="0"/>
              <a:t>Developing</a:t>
            </a:r>
            <a:r>
              <a:rPr lang="en-US" dirty="0" smtClean="0"/>
              <a:t> </a:t>
            </a:r>
            <a:r>
              <a:rPr lang="en-US" dirty="0"/>
              <a:t>SCADA </a:t>
            </a:r>
            <a:r>
              <a:rPr lang="en-US" dirty="0" smtClean="0"/>
              <a:t>Project</a:t>
            </a:r>
          </a:p>
          <a:p>
            <a:pPr lvl="1"/>
            <a:r>
              <a:rPr lang="en-US" dirty="0"/>
              <a:t>Mobile Application </a:t>
            </a:r>
            <a:r>
              <a:rPr lang="en-US" dirty="0" smtClean="0"/>
              <a:t>SCADA</a:t>
            </a:r>
          </a:p>
          <a:p>
            <a:pPr lvl="1"/>
            <a:r>
              <a:rPr lang="en-US" dirty="0"/>
              <a:t>Alarm Notifications</a:t>
            </a:r>
            <a:endParaRPr lang="en-US" dirty="0" smtClean="0"/>
          </a:p>
          <a:p>
            <a:r>
              <a:rPr lang="en-US" dirty="0" smtClean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65382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564" y="1303298"/>
            <a:ext cx="6249642" cy="3384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201169"/>
            <a:ext cx="10018713" cy="865632"/>
          </a:xfrm>
        </p:spPr>
        <p:txBody>
          <a:bodyPr>
            <a:normAutofit/>
          </a:bodyPr>
          <a:lstStyle/>
          <a:p>
            <a:r>
              <a:rPr lang="en-US" dirty="0" smtClean="0"/>
              <a:t>Developing </a:t>
            </a:r>
            <a:r>
              <a:rPr lang="en-US" dirty="0" smtClean="0"/>
              <a:t>SCADA Project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6" y="2990383"/>
            <a:ext cx="5975956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201169"/>
            <a:ext cx="10018713" cy="865632"/>
          </a:xfrm>
        </p:spPr>
        <p:txBody>
          <a:bodyPr>
            <a:normAutofit/>
          </a:bodyPr>
          <a:lstStyle/>
          <a:p>
            <a:r>
              <a:rPr lang="en-US" dirty="0" smtClean="0"/>
              <a:t>Mobile </a:t>
            </a:r>
            <a:r>
              <a:rPr lang="en-US" dirty="0" smtClean="0"/>
              <a:t>Application SCADA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0" y="1191496"/>
            <a:ext cx="2085629" cy="38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78" y="1191496"/>
            <a:ext cx="2085629" cy="38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39" y="2604605"/>
            <a:ext cx="2085629" cy="387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17" y="2604605"/>
            <a:ext cx="2085629" cy="38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856" y="1191496"/>
            <a:ext cx="2085629" cy="38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201169"/>
            <a:ext cx="10018713" cy="865632"/>
          </a:xfrm>
        </p:spPr>
        <p:txBody>
          <a:bodyPr>
            <a:normAutofit/>
          </a:bodyPr>
          <a:lstStyle/>
          <a:p>
            <a:r>
              <a:rPr lang="en-US" dirty="0" smtClean="0"/>
              <a:t>Alarm </a:t>
            </a:r>
            <a:r>
              <a:rPr lang="en-US" dirty="0" smtClean="0"/>
              <a:t>Notifications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8" y="1453550"/>
            <a:ext cx="1046943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4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64887"/>
            <a:ext cx="10018713" cy="8382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596" y="1233715"/>
            <a:ext cx="10170661" cy="5355772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AWS</a:t>
            </a:r>
            <a:r>
              <a:rPr lang="en-CA" dirty="0"/>
              <a:t>, “AWS IOT </a:t>
            </a:r>
            <a:r>
              <a:rPr lang="en-CA" dirty="0" err="1"/>
              <a:t>SiteWise</a:t>
            </a:r>
            <a:r>
              <a:rPr lang="en-CA" dirty="0"/>
              <a:t> Documentation,” </a:t>
            </a:r>
            <a:r>
              <a:rPr lang="en-CA" i="1" dirty="0" smtClean="0"/>
              <a:t>Amazon </a:t>
            </a:r>
            <a:r>
              <a:rPr lang="en-CA" i="1" dirty="0"/>
              <a:t>Documentation</a:t>
            </a:r>
            <a:r>
              <a:rPr lang="en-CA" dirty="0"/>
              <a:t>. [Online]. Available: https://docs.aws.amazon.com/iot-sitewise/. [Accessed: 01-Dec-2021]. </a:t>
            </a:r>
          </a:p>
          <a:p>
            <a:r>
              <a:rPr lang="en-CA" dirty="0"/>
              <a:t>AWS, “AWS IOT Core Documentation,” </a:t>
            </a:r>
            <a:r>
              <a:rPr lang="en-CA" i="1" dirty="0"/>
              <a:t>Amazon Documentation</a:t>
            </a:r>
            <a:r>
              <a:rPr lang="en-CA" dirty="0"/>
              <a:t>, 2017. [Online]. Available: https://docs.aws.amazon.com/iot/index.html. [Accessed: 01-Dec-2021</a:t>
            </a:r>
            <a:r>
              <a:rPr lang="en-CA" dirty="0" smtClean="0"/>
              <a:t>].</a:t>
            </a:r>
          </a:p>
          <a:p>
            <a:r>
              <a:rPr lang="en-US" dirty="0"/>
              <a:t>Cirrus Link, “SCADA system - AWS Cloud,” </a:t>
            </a:r>
            <a:r>
              <a:rPr lang="en-US" i="1" dirty="0"/>
              <a:t>Cirrus Link Solutions</a:t>
            </a:r>
            <a:r>
              <a:rPr lang="en-US" dirty="0"/>
              <a:t>, 12-Oct-2021. [Online]. Available: https://cirrus-link.com/aws-cloud/. [Accessed: 01-Dec-2021]. </a:t>
            </a:r>
            <a:r>
              <a:rPr lang="en-CA" dirty="0" smtClean="0"/>
              <a:t> </a:t>
            </a:r>
          </a:p>
          <a:p>
            <a:r>
              <a:rPr lang="en-CA" dirty="0"/>
              <a:t>Cirrus Link, “SCADA system - MQTT software for IIOT,” </a:t>
            </a:r>
            <a:r>
              <a:rPr lang="en-CA" i="1" dirty="0"/>
              <a:t>Cirrus Link Solutions</a:t>
            </a:r>
            <a:r>
              <a:rPr lang="en-CA" dirty="0"/>
              <a:t>, 08-Apr-2021. [Online]. Available: https://cirrus-link.com/mqtt-software-for-iiot-scada/. [Accessed: 01-Dec-2021]. </a:t>
            </a:r>
            <a:endParaRPr lang="en-CA" dirty="0" smtClean="0"/>
          </a:p>
          <a:p>
            <a:r>
              <a:rPr lang="en-US" dirty="0"/>
              <a:t>Eclipse Foundation, “Sparkplug™ Specification.” [Online]. Available: https://www.eclipse.org/tahu/spec/Sparkplug%20Topic%20Namespace%20and%20State%20ManagementV2.2-with%20appendix%20B%20format%20-%20Eclipse.pdf. [Accessed: 01-Dec-2021]. </a:t>
            </a:r>
            <a:endParaRPr lang="en-CA" dirty="0"/>
          </a:p>
          <a:p>
            <a:r>
              <a:rPr lang="en-CA" dirty="0"/>
              <a:t>Inductive Automation, “Ignition Platform - Ignition User Manual 8.1,” </a:t>
            </a:r>
            <a:r>
              <a:rPr lang="en-CA" i="1" dirty="0"/>
              <a:t>Ignition Documentation</a:t>
            </a:r>
            <a:r>
              <a:rPr lang="en-CA" dirty="0"/>
              <a:t>. [Online]. Available: https://docs.inductiveautomation.com/display/DOC81/Ignition+Platform. [Accessed: 01-Dec-2021]. </a:t>
            </a:r>
          </a:p>
          <a:p>
            <a:r>
              <a:rPr lang="en-CA" dirty="0"/>
              <a:t>Inductive Automation, “Ignition Modules - Ignition User Manual 8.1,” </a:t>
            </a:r>
            <a:r>
              <a:rPr lang="en-CA" i="1" dirty="0"/>
              <a:t>Ignition Documentation</a:t>
            </a:r>
            <a:r>
              <a:rPr lang="en-CA" dirty="0"/>
              <a:t>. [Online]. Available: https://docs.inductiveautomation.com/display/DOC81/Ignition+Modules. [Accessed: 01-Dec-2021]. </a:t>
            </a:r>
          </a:p>
          <a:p>
            <a:r>
              <a:rPr lang="fr-FR" dirty="0" err="1"/>
              <a:t>Node</a:t>
            </a:r>
            <a:r>
              <a:rPr lang="fr-FR" dirty="0"/>
              <a:t>-RED, “User Guide,” </a:t>
            </a:r>
            <a:r>
              <a:rPr lang="fr-FR" i="1" dirty="0" err="1"/>
              <a:t>Node</a:t>
            </a:r>
            <a:r>
              <a:rPr lang="fr-FR" i="1" dirty="0"/>
              <a:t>-RED Documentation</a:t>
            </a:r>
            <a:r>
              <a:rPr lang="fr-FR" dirty="0"/>
              <a:t>. [Online]. </a:t>
            </a:r>
            <a:r>
              <a:rPr lang="fr-FR" dirty="0" err="1"/>
              <a:t>Available</a:t>
            </a:r>
            <a:r>
              <a:rPr lang="fr-FR" dirty="0"/>
              <a:t>: https://nodered.org/docs/user-guide/. [</a:t>
            </a:r>
            <a:r>
              <a:rPr lang="fr-FR" dirty="0" err="1"/>
              <a:t>Accessed</a:t>
            </a:r>
            <a:r>
              <a:rPr lang="fr-FR" dirty="0"/>
              <a:t>: 01-Dec-2021]. </a:t>
            </a:r>
            <a:endParaRPr lang="en-CA" dirty="0"/>
          </a:p>
          <a:p>
            <a:r>
              <a:rPr lang="en-US" dirty="0"/>
              <a:t>OASIS Open, “MQTT 3.1.1 Specification,” </a:t>
            </a:r>
            <a:r>
              <a:rPr lang="en-US" i="1" dirty="0"/>
              <a:t>MQTT Version 3.1 - Oasis</a:t>
            </a:r>
            <a:r>
              <a:rPr lang="en-US" dirty="0"/>
              <a:t>, 29-Oct-2014. [Online]. Available: https://docs.oasis-open.org/mqtt/mqtt/v3.1.1/os/mqtt-v3.1.1-os.pdf. [Accessed: 01-Dec-2021]. </a:t>
            </a:r>
          </a:p>
        </p:txBody>
      </p:sp>
    </p:spTree>
    <p:extLst>
      <p:ext uri="{BB962C8B-B14F-4D97-AF65-F5344CB8AC3E}">
        <p14:creationId xmlns:p14="http://schemas.microsoft.com/office/powerpoint/2010/main" val="1687255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74072"/>
            <a:ext cx="10018713" cy="1357745"/>
          </a:xfrm>
        </p:spPr>
        <p:txBody>
          <a:bodyPr/>
          <a:lstStyle/>
          <a:p>
            <a:r>
              <a:rPr lang="en-US" b="1" dirty="0" smtClean="0"/>
              <a:t>Thank you!</a:t>
            </a:r>
            <a:endParaRPr lang="en-CA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00" b="95565" l="1833" r="96000">
                        <a14:foregroundMark x1="68333" y1="80710" x2="68333" y2="80710"/>
                        <a14:foregroundMark x1="84000" y1="16186" x2="84000" y2="16186"/>
                        <a14:foregroundMark x1="84000" y1="9756" x2="84000" y2="9756"/>
                        <a14:foregroundMark x1="81833" y1="7761" x2="81833" y2="7761"/>
                        <a14:foregroundMark x1="75333" y1="9756" x2="75333" y2="9756"/>
                        <a14:foregroundMark x1="82500" y1="46563" x2="82500" y2="46563"/>
                        <a14:foregroundMark x1="90667" y1="49224" x2="90667" y2="49224"/>
                        <a14:foregroundMark x1="80167" y1="63636" x2="80167" y2="63636"/>
                        <a14:foregroundMark x1="80167" y1="73614" x2="80167" y2="73614"/>
                        <a14:foregroundMark x1="80500" y1="83370" x2="80500" y2="83370"/>
                        <a14:foregroundMark x1="66000" y1="83149" x2="66000" y2="83149"/>
                        <a14:foregroundMark x1="72667" y1="13082" x2="72667" y2="13082"/>
                        <a14:foregroundMark x1="75667" y1="8647" x2="75667" y2="8647"/>
                        <a14:foregroundMark x1="76500" y1="8647" x2="76500" y2="8647"/>
                        <a14:foregroundMark x1="83167" y1="7539" x2="83167" y2="7539"/>
                        <a14:foregroundMark x1="87000" y1="8204" x2="87000" y2="8204"/>
                        <a14:backgroundMark x1="73000" y1="86253" x2="73000" y2="86253"/>
                        <a14:backgroundMark x1="87833" y1="47450" x2="87833" y2="47450"/>
                        <a14:backgroundMark x1="65000" y1="74501" x2="65000" y2="74501"/>
                        <a14:backgroundMark x1="63667" y1="75388" x2="63667" y2="75388"/>
                        <a14:backgroundMark x1="75167" y1="84701" x2="75167" y2="84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1577" y="1731817"/>
            <a:ext cx="6364177" cy="47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CC8F-C9EA-4E04-82FD-A6CADECB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951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Project Requirements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5C5E5-5B6D-4E14-ABAA-5A36AADD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64641"/>
            <a:ext cx="10018713" cy="4226560"/>
          </a:xfrm>
        </p:spPr>
        <p:txBody>
          <a:bodyPr/>
          <a:lstStyle/>
          <a:p>
            <a:r>
              <a:rPr lang="en-US" b="1" dirty="0" smtClean="0"/>
              <a:t>Overview: </a:t>
            </a:r>
            <a:r>
              <a:rPr lang="en-US" dirty="0" smtClean="0"/>
              <a:t>Architecting </a:t>
            </a:r>
            <a:r>
              <a:rPr lang="en-US" dirty="0"/>
              <a:t>an IIoT solution, tailored for steel and wood manufacturing machines, to improve and have a better understanding of their performance and safety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Collecting data from the control system of steel and wood manufacturing machines</a:t>
            </a:r>
          </a:p>
          <a:p>
            <a:r>
              <a:rPr lang="en-US" dirty="0" smtClean="0"/>
              <a:t>Collecting data from external sensors</a:t>
            </a:r>
          </a:p>
          <a:p>
            <a:r>
              <a:rPr lang="en-US" dirty="0" smtClean="0"/>
              <a:t>Using the </a:t>
            </a:r>
            <a:r>
              <a:rPr lang="en-US" dirty="0"/>
              <a:t>data </a:t>
            </a:r>
            <a:r>
              <a:rPr lang="en-US" dirty="0" smtClean="0"/>
              <a:t>collected to display useful information and issue alerts and control commands to the plant floor</a:t>
            </a:r>
          </a:p>
        </p:txBody>
      </p:sp>
    </p:spTree>
    <p:extLst>
      <p:ext uri="{BB962C8B-B14F-4D97-AF65-F5344CB8AC3E}">
        <p14:creationId xmlns:p14="http://schemas.microsoft.com/office/powerpoint/2010/main" val="76598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25641"/>
            <a:ext cx="10018713" cy="892885"/>
          </a:xfrm>
        </p:spPr>
        <p:txBody>
          <a:bodyPr/>
          <a:lstStyle/>
          <a:p>
            <a:r>
              <a:rPr lang="en-US" dirty="0" smtClean="0"/>
              <a:t>Factory Machines</a:t>
            </a:r>
            <a:endParaRPr lang="en-CA" dirty="0"/>
          </a:p>
        </p:txBody>
      </p:sp>
      <p:pic>
        <p:nvPicPr>
          <p:cNvPr id="6" name="Picture 5" descr="BIESSE ROVER A 1332 - WOOD TEC 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0" b="96443" l="3818" r="972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12" y="4795200"/>
            <a:ext cx="2405910" cy="149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06412" y="4210425"/>
            <a:ext cx="203431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CNC Router - BIESSE ROVER A 1332 ATS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537807" y="1647206"/>
            <a:ext cx="240924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Edge Bending Machine -</a:t>
            </a:r>
            <a:br>
              <a:rPr lang="en-US" sz="1600" dirty="0" smtClean="0"/>
            </a:br>
            <a:r>
              <a:rPr lang="en-US" sz="1600" dirty="0" smtClean="0"/>
              <a:t> HOLZHER LUMINA 1586</a:t>
            </a:r>
            <a:endParaRPr lang="en-US" sz="1600" dirty="0"/>
          </a:p>
        </p:txBody>
      </p:sp>
      <p:pic>
        <p:nvPicPr>
          <p:cNvPr id="9" name="Picture 8" descr="HOLZ-HER Lumina 1598 Industry – Turkish Woodworking Machine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33" b="96552" l="1724" r="989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12" y="1939593"/>
            <a:ext cx="3491213" cy="171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EESEMANN BM 8 – Turkish Woodworking Machiner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3529" y1="74201" x2="33529" y2="74201"/>
                        <a14:foregroundMark x1="21816" y1="68550" x2="21816" y2="68550"/>
                        <a14:foregroundMark x1="22548" y1="43243" x2="22548" y2="43243"/>
                        <a14:foregroundMark x1="29283" y1="42506" x2="29283" y2="42506"/>
                        <a14:foregroundMark x1="40703" y1="40049" x2="40703" y2="40049"/>
                        <a14:foregroundMark x1="15666" y1="43735" x2="15666" y2="43735"/>
                        <a14:foregroundMark x1="18009" y1="61671" x2="18009" y2="61671"/>
                        <a14:foregroundMark x1="15666" y1="66093" x2="15666" y2="66093"/>
                        <a14:foregroundMark x1="49780" y1="71744" x2="49780" y2="71744"/>
                        <a14:foregroundMark x1="55051" y1="68550" x2="55051" y2="68550"/>
                        <a14:foregroundMark x1="49341" y1="50860" x2="49341" y2="50860"/>
                        <a14:foregroundMark x1="55783" y1="38575" x2="55783" y2="38575"/>
                        <a14:foregroundMark x1="49048" y1="31695" x2="49048" y2="31695"/>
                        <a14:foregroundMark x1="45242" y1="32924" x2="45242" y2="60442"/>
                        <a14:foregroundMark x1="48609" y1="87715" x2="22108" y2="68059"/>
                        <a14:foregroundMark x1="27086" y1="76904" x2="11859" y2="66585"/>
                        <a14:foregroundMark x1="27086" y1="69287" x2="14641" y2="58477"/>
                        <a14:foregroundMark x1="24012" y1="62162" x2="45242" y2="64128"/>
                        <a14:foregroundMark x1="44510" y1="75676" x2="24012" y2="42506"/>
                        <a14:foregroundMark x1="47145" y1="52088" x2="25622" y2="31695"/>
                        <a14:foregroundMark x1="42606" y1="41278" x2="20205" y2="27273"/>
                        <a14:foregroundMark x1="40117" y1="33415" x2="32943" y2="26536"/>
                        <a14:foregroundMark x1="39239" y1="24816" x2="24597" y2="22604"/>
                        <a14:foregroundMark x1="57980" y1="29730" x2="44070" y2="26290"/>
                        <a14:foregroundMark x1="68960" y1="30713" x2="54173" y2="23342"/>
                        <a14:foregroundMark x1="63104" y1="37101" x2="72328" y2="22850"/>
                        <a14:foregroundMark x1="44217" y1="22850" x2="50220" y2="18919"/>
                        <a14:foregroundMark x1="49488" y1="15479" x2="66618" y2="15479"/>
                        <a14:foregroundMark x1="47877" y1="13759" x2="55637" y2="13759"/>
                        <a14:foregroundMark x1="46413" y1="13022" x2="15227" y2="21867"/>
                        <a14:foregroundMark x1="12884" y1="56757" x2="12299" y2="71499"/>
                        <a14:foregroundMark x1="51830" y1="81818" x2="83163" y2="72973"/>
                        <a14:foregroundMark x1="50805" y1="86241" x2="50366" y2="74201"/>
                        <a14:foregroundMark x1="56662" y1="74693" x2="70717" y2="69779"/>
                        <a14:foregroundMark x1="53001" y1="66339" x2="70571" y2="64619"/>
                        <a14:foregroundMark x1="53001" y1="55037" x2="52855" y2="57740"/>
                        <a14:foregroundMark x1="58712" y1="56757" x2="77160" y2="55283"/>
                        <a14:foregroundMark x1="73792" y1="64865" x2="86676" y2="63145"/>
                        <a14:foregroundMark x1="83309" y1="66339" x2="87555" y2="65602"/>
                        <a14:foregroundMark x1="82870" y1="80835" x2="82870" y2="76167"/>
                        <a14:foregroundMark x1="89458" y1="65602" x2="88726" y2="58968"/>
                        <a14:foregroundMark x1="89458" y1="37838" x2="80966" y2="30958"/>
                        <a14:foregroundMark x1="83309" y1="25307" x2="79795" y2="18919"/>
                        <a14:foregroundMark x1="69107" y1="15725" x2="81552" y2="18428"/>
                        <a14:foregroundMark x1="73792" y1="23096" x2="73792" y2="31695"/>
                        <a14:foregroundMark x1="81259" y1="27273" x2="85944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249" y="4666735"/>
            <a:ext cx="2840871" cy="16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742177" y="4210425"/>
            <a:ext cx="195101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Sanding Machine - HEESSEMAN BM8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500858" y="1465203"/>
            <a:ext cx="23090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Automated Painting Booth - </a:t>
            </a:r>
            <a:r>
              <a:rPr lang="en-US" sz="1600" dirty="0"/>
              <a:t>CEFLA MITO</a:t>
            </a:r>
          </a:p>
        </p:txBody>
      </p:sp>
      <p:pic>
        <p:nvPicPr>
          <p:cNvPr id="13" name="Picture 12" descr="Cefla Finishing Group - Mito : Schweitzer &amp;amp; Cross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063" b="91667" l="2847" r="96040">
                        <a14:foregroundMark x1="14356" y1="51389" x2="25743" y2="51215"/>
                        <a14:foregroundMark x1="8540" y1="58507" x2="13490" y2="58507"/>
                        <a14:foregroundMark x1="7550" y1="54861" x2="9653" y2="52951"/>
                        <a14:foregroundMark x1="87995" y1="80382" x2="87624" y2="32292"/>
                        <a14:foregroundMark x1="77970" y1="31597" x2="60149" y2="31597"/>
                        <a14:foregroundMark x1="61262" y1="47917" x2="61262" y2="31771"/>
                        <a14:foregroundMark x1="86386" y1="23785" x2="86386" y2="31076"/>
                        <a14:foregroundMark x1="81312" y1="28819" x2="81807" y2="33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6" t="20533" r="6700" b="14222"/>
          <a:stretch/>
        </p:blipFill>
        <p:spPr bwMode="auto">
          <a:xfrm>
            <a:off x="7175061" y="1985745"/>
            <a:ext cx="2960629" cy="155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Painting booths with water veil filtration | Contact EUROTHERM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17" b="98125" l="22344" r="78906">
                        <a14:foregroundMark x1="27500" y1="55625" x2="40781" y2="72708"/>
                        <a14:foregroundMark x1="40156" y1="83125" x2="31719" y2="77708"/>
                        <a14:foregroundMark x1="26875" y1="79792" x2="41719" y2="85208"/>
                        <a14:foregroundMark x1="46563" y1="80417" x2="73750" y2="68958"/>
                        <a14:foregroundMark x1="46563" y1="87708" x2="72344" y2="74583"/>
                        <a14:foregroundMark x1="47344" y1="14375" x2="74844" y2="25000"/>
                        <a14:foregroundMark x1="48125" y1="21875" x2="74375" y2="31250"/>
                        <a14:foregroundMark x1="34531" y1="9167" x2="26875" y2="1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05" r="20171"/>
          <a:stretch/>
        </p:blipFill>
        <p:spPr bwMode="auto">
          <a:xfrm>
            <a:off x="9094640" y="4502812"/>
            <a:ext cx="2261922" cy="161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9125877" y="4210425"/>
            <a:ext cx="21994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VEIL PAINTING BOOTH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24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92393"/>
          </a:xfrm>
        </p:spPr>
        <p:txBody>
          <a:bodyPr/>
          <a:lstStyle/>
          <a:p>
            <a:r>
              <a:rPr lang="en-US" dirty="0" smtClean="0"/>
              <a:t>Solution Architecture</a:t>
            </a:r>
            <a:endParaRPr lang="en-CA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569" y="890795"/>
            <a:ext cx="7756194" cy="5805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446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26920"/>
            <a:ext cx="10018713" cy="1013908"/>
          </a:xfrm>
        </p:spPr>
        <p:txBody>
          <a:bodyPr/>
          <a:lstStyle/>
          <a:p>
            <a:r>
              <a:rPr lang="en-US" dirty="0" smtClean="0"/>
              <a:t>Why MQTT with Sparkplug 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01676"/>
            <a:ext cx="10018713" cy="5232128"/>
          </a:xfrm>
        </p:spPr>
        <p:txBody>
          <a:bodyPr anchor="t"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MQTT </a:t>
            </a:r>
            <a:r>
              <a:rPr lang="en-US" dirty="0" smtClean="0"/>
              <a:t>(</a:t>
            </a:r>
            <a:r>
              <a:rPr lang="en-US" dirty="0"/>
              <a:t>Message Queue Telemetry Transport) is a lightweight message protocol that is based on a subscription-publishing </a:t>
            </a:r>
            <a:r>
              <a:rPr lang="en-US" dirty="0" smtClean="0"/>
              <a:t>model.</a:t>
            </a:r>
          </a:p>
          <a:p>
            <a:r>
              <a:rPr lang="en-US" dirty="0" smtClean="0"/>
              <a:t>Sparkplug B formats the MQTT message to be easily managed and discovered.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cs typeface="Times New Roman" panose="02020603050405020304" pitchFamily="18" charset="0"/>
              </a:rPr>
              <a:t>Designed </a:t>
            </a:r>
            <a:r>
              <a:rPr lang="en-US" dirty="0">
                <a:cs typeface="Times New Roman" panose="02020603050405020304" pitchFamily="18" charset="0"/>
              </a:rPr>
              <a:t>for industrial </a:t>
            </a:r>
            <a:r>
              <a:rPr lang="en-US" dirty="0" smtClean="0">
                <a:cs typeface="Times New Roman" panose="02020603050405020304" pitchFamily="18" charset="0"/>
              </a:rPr>
              <a:t>applications: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E</a:t>
            </a:r>
            <a:r>
              <a:rPr lang="en-US" dirty="0" smtClean="0">
                <a:cs typeface="Times New Roman" panose="02020603050405020304" pitchFamily="18" charset="0"/>
              </a:rPr>
              <a:t>xtremely lightweight</a:t>
            </a:r>
          </a:p>
          <a:p>
            <a:pPr lvl="1"/>
            <a:r>
              <a:rPr lang="en-CA" dirty="0"/>
              <a:t>E</a:t>
            </a:r>
            <a:r>
              <a:rPr lang="en-CA" dirty="0" smtClean="0"/>
              <a:t>nergy efficient</a:t>
            </a:r>
          </a:p>
          <a:p>
            <a:pPr lvl="1"/>
            <a:r>
              <a:rPr lang="en-CA" dirty="0" smtClean="0"/>
              <a:t>Secure</a:t>
            </a:r>
          </a:p>
          <a:p>
            <a:pPr lvl="1"/>
            <a:r>
              <a:rPr lang="en-CA" dirty="0" smtClean="0"/>
              <a:t>Data-agnostic</a:t>
            </a:r>
            <a:endParaRPr lang="en-US" dirty="0"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E</a:t>
            </a:r>
            <a:r>
              <a:rPr lang="en-US" dirty="0" smtClean="0">
                <a:cs typeface="Times New Roman" panose="02020603050405020304" pitchFamily="18" charset="0"/>
              </a:rPr>
              <a:t>asily implemented</a:t>
            </a:r>
          </a:p>
        </p:txBody>
      </p:sp>
      <p:pic>
        <p:nvPicPr>
          <p:cNvPr id="1028" name="Picture 4" descr="Part 5: Motion control + MQTT, OPC-UA, and other protocols for cloud 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881" y="2834324"/>
            <a:ext cx="4406893" cy="366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6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8" y="137887"/>
            <a:ext cx="10018713" cy="1028700"/>
          </a:xfrm>
        </p:spPr>
        <p:txBody>
          <a:bodyPr/>
          <a:lstStyle/>
          <a:p>
            <a:r>
              <a:rPr lang="en-US" dirty="0" smtClean="0"/>
              <a:t>Why Ignition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215" b="5570"/>
          <a:stretch/>
        </p:blipFill>
        <p:spPr>
          <a:xfrm>
            <a:off x="1945776" y="1061358"/>
            <a:ext cx="8600475" cy="579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87593" y="1061358"/>
            <a:ext cx="2876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Server </a:t>
            </a:r>
            <a:r>
              <a:rPr lang="en-US" sz="2200" dirty="0" smtClean="0"/>
              <a:t>Based</a:t>
            </a:r>
            <a:br>
              <a:rPr lang="en-US" sz="2200" dirty="0" smtClean="0"/>
            </a:br>
            <a:endParaRPr lang="en-US" sz="2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200" dirty="0"/>
              <a:t>Cross </a:t>
            </a:r>
            <a:r>
              <a:rPr lang="en-CA" sz="2200" dirty="0" smtClean="0"/>
              <a:t>Platform</a:t>
            </a:r>
            <a:br>
              <a:rPr lang="en-CA" sz="2200" dirty="0" smtClean="0"/>
            </a:br>
            <a:endParaRPr lang="en-US" sz="2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Simple Licensing</a:t>
            </a:r>
          </a:p>
        </p:txBody>
      </p:sp>
    </p:spTree>
    <p:extLst>
      <p:ext uri="{BB962C8B-B14F-4D97-AF65-F5344CB8AC3E}">
        <p14:creationId xmlns:p14="http://schemas.microsoft.com/office/powerpoint/2010/main" val="10994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8" y="137887"/>
            <a:ext cx="10018713" cy="1028700"/>
          </a:xfrm>
        </p:spPr>
        <p:txBody>
          <a:bodyPr/>
          <a:lstStyle/>
          <a:p>
            <a:r>
              <a:rPr lang="en-US" dirty="0" smtClean="0"/>
              <a:t>Why Ignition</a:t>
            </a:r>
            <a:endParaRPr lang="en-CA" dirty="0"/>
          </a:p>
        </p:txBody>
      </p:sp>
      <p:pic>
        <p:nvPicPr>
          <p:cNvPr id="2050" name="Picture 2" descr="https://docs.inductiveautomation.com/download/attachments/58592593/IgnitionArchitecture-Standard-Cloud-2@2x.png?version=1&amp;modificationDate=1598286742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9" y="863602"/>
            <a:ext cx="8178410" cy="595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068847" y="1166587"/>
            <a:ext cx="29316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Web-based </a:t>
            </a:r>
            <a:r>
              <a:rPr lang="en-US" sz="2200" dirty="0" smtClean="0"/>
              <a:t>Deployment</a:t>
            </a:r>
            <a:br>
              <a:rPr lang="en-US" sz="2200" dirty="0" smtClean="0"/>
            </a:b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Web-launched Designer and Client</a:t>
            </a: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133898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8" y="137887"/>
            <a:ext cx="10018713" cy="1028700"/>
          </a:xfrm>
        </p:spPr>
        <p:txBody>
          <a:bodyPr/>
          <a:lstStyle/>
          <a:p>
            <a:r>
              <a:rPr lang="en-US" dirty="0" smtClean="0"/>
              <a:t>Why Ignition</a:t>
            </a:r>
            <a:endParaRPr lang="en-CA" dirty="0"/>
          </a:p>
        </p:txBody>
      </p:sp>
      <p:pic>
        <p:nvPicPr>
          <p:cNvPr id="3074" name="Picture 2" descr="https://docs.inductiveautomation.com/download/attachments/58592559/ArchitectureDiagram-HubandSpoke@2x.png?version=1&amp;modificationDate=1598286724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60" y="1063609"/>
            <a:ext cx="7721507" cy="57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93382" y="1166587"/>
            <a:ext cx="27986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/>
              <a:t>Scalable Modular </a:t>
            </a:r>
            <a:r>
              <a:rPr lang="en-CA" sz="2200" dirty="0" smtClean="0"/>
              <a:t>Architecture</a:t>
            </a:r>
            <a:br>
              <a:rPr lang="en-CA" sz="2200" dirty="0" smtClean="0"/>
            </a:br>
            <a:endParaRPr lang="en-CA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 smtClean="0"/>
              <a:t>Built-in Security</a:t>
            </a: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30012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1347</TotalTime>
  <Words>852</Words>
  <Application>Microsoft Office PowerPoint</Application>
  <PresentationFormat>Widescreen</PresentationFormat>
  <Paragraphs>112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Corbel</vt:lpstr>
      <vt:lpstr>Roboto</vt:lpstr>
      <vt:lpstr>Times New Roman</vt:lpstr>
      <vt:lpstr>Parallax</vt:lpstr>
      <vt:lpstr>SEP 728 Project</vt:lpstr>
      <vt:lpstr>Outline</vt:lpstr>
      <vt:lpstr>Project Requirements</vt:lpstr>
      <vt:lpstr>Factory Machines</vt:lpstr>
      <vt:lpstr>Solution Architecture</vt:lpstr>
      <vt:lpstr>Why MQTT with Sparkplug B</vt:lpstr>
      <vt:lpstr>Why Ignition</vt:lpstr>
      <vt:lpstr>Why Ignition</vt:lpstr>
      <vt:lpstr>Why Ignition</vt:lpstr>
      <vt:lpstr>Why AWS</vt:lpstr>
      <vt:lpstr>Why AWS</vt:lpstr>
      <vt:lpstr>Why AWS</vt:lpstr>
      <vt:lpstr>Integration: MQTT, Sparkplug B, Ignition and AWS</vt:lpstr>
      <vt:lpstr>Implementation</vt:lpstr>
      <vt:lpstr>Simulating PLC and HMI</vt:lpstr>
      <vt:lpstr>Simulating IoT Sensors</vt:lpstr>
      <vt:lpstr>Simulating OPC UA Server</vt:lpstr>
      <vt:lpstr>Publishing Data to Broker</vt:lpstr>
      <vt:lpstr>Creating SCADA Project</vt:lpstr>
      <vt:lpstr>Developing SCADA Project</vt:lpstr>
      <vt:lpstr>Mobile Application SCADA</vt:lpstr>
      <vt:lpstr>Alarm Notifications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 728: Project</dc:title>
  <dc:creator>Kunal Garg</dc:creator>
  <cp:lastModifiedBy>Daniel Hilal</cp:lastModifiedBy>
  <cp:revision>63</cp:revision>
  <dcterms:created xsi:type="dcterms:W3CDTF">2021-11-29T19:28:31Z</dcterms:created>
  <dcterms:modified xsi:type="dcterms:W3CDTF">2021-12-01T16:48:05Z</dcterms:modified>
</cp:coreProperties>
</file>